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35" r:id="rId5"/>
    <p:sldId id="297" r:id="rId6"/>
    <p:sldId id="340" r:id="rId7"/>
    <p:sldId id="342" r:id="rId8"/>
    <p:sldId id="343" r:id="rId9"/>
    <p:sldId id="344" r:id="rId10"/>
    <p:sldId id="345" r:id="rId11"/>
  </p:sldIdLst>
  <p:sldSz cx="9144000" cy="5143500" type="screen16x9"/>
  <p:notesSz cx="9874250" cy="679767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0">
          <p15:clr>
            <a:srgbClr val="A4A3A4"/>
          </p15:clr>
        </p15:guide>
        <p15:guide id="2" orient="horz" pos="3066">
          <p15:clr>
            <a:srgbClr val="A4A3A4"/>
          </p15:clr>
        </p15:guide>
        <p15:guide id="3" orient="horz" pos="2736">
          <p15:clr>
            <a:srgbClr val="A4A3A4"/>
          </p15:clr>
        </p15:guide>
        <p15:guide id="4" orient="horz" pos="826">
          <p15:clr>
            <a:srgbClr val="A4A3A4"/>
          </p15:clr>
        </p15:guide>
        <p15:guide id="5" pos="726">
          <p15:clr>
            <a:srgbClr val="A4A3A4"/>
          </p15:clr>
        </p15:guide>
        <p15:guide id="6" pos="5034">
          <p15:clr>
            <a:srgbClr val="A4A3A4"/>
          </p15:clr>
        </p15:guide>
        <p15:guide id="7" pos="1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Tekijä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B233"/>
    <a:srgbClr val="148A29"/>
    <a:srgbClr val="84D0F0"/>
    <a:srgbClr val="189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7440" autoAdjust="0"/>
  </p:normalViewPr>
  <p:slideViewPr>
    <p:cSldViewPr snapToGrid="0" snapToObjects="1">
      <p:cViewPr varScale="1">
        <p:scale>
          <a:sx n="135" d="100"/>
          <a:sy n="135" d="100"/>
        </p:scale>
        <p:origin x="954" y="114"/>
      </p:cViewPr>
      <p:guideLst>
        <p:guide orient="horz" pos="330"/>
        <p:guide orient="horz" pos="3066"/>
        <p:guide orient="horz" pos="2736"/>
        <p:guide orient="horz" pos="826"/>
        <p:guide pos="726"/>
        <p:guide pos="5034"/>
        <p:guide pos="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2" d="100"/>
          <a:sy n="132" d="100"/>
        </p:scale>
        <p:origin x="-1518" y="-84"/>
      </p:cViewPr>
      <p:guideLst>
        <p:guide orient="horz" pos="2142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593130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0AE55-0C82-4D57-9F91-4CBA3D6DD7AB}" type="datetimeFigureOut">
              <a:rPr lang="fi-FI" smtClean="0"/>
              <a:pPr/>
              <a:t>14.12.2021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8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593130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229EC-BD9E-4230-A4FC-5E6FBB0B4C7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7637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593130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AA8FF-215C-472F-A8C7-7C757995D4A7}" type="datetimeFigureOut">
              <a:rPr lang="fi-FI" smtClean="0"/>
              <a:pPr/>
              <a:t>14.12.2021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673350" y="509588"/>
            <a:ext cx="45275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87425" y="3228898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8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593130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C8229-B5CC-44AB-AB45-F2763324C7B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257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buFont typeface="Courier New" pitchFamily="49" charset="0"/>
      <a:buChar char="o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buFont typeface="Arial" pitchFamily="34" charset="0"/>
      <a:buChar char="∙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Ketkä muoveja valmistavat, mitä muovilajeja nämä ovat</a:t>
            </a:r>
          </a:p>
          <a:p>
            <a:r>
              <a:rPr lang="fi-FI" dirty="0"/>
              <a:t>Missä 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C8229-B5CC-44AB-AB45-F2763324C7BE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5444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Välituotekäyttö= tuotetta käytetään muiden tuotteiden valmistuksessa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C8229-B5CC-44AB-AB45-F2763324C7BE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0444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Raaka-aineita tuottaa ainoastaan toimiala 2016 muoviaineiden valmistus </a:t>
            </a:r>
          </a:p>
          <a:p>
            <a:r>
              <a:rPr lang="fi-FI" dirty="0"/>
              <a:t>Muoviraaka-aineilla ei esiinny käytännössä lainkaan loppukäyttöä.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C8229-B5CC-44AB-AB45-F2763324C7BE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1627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C8229-B5CC-44AB-AB45-F2763324C7BE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029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ei kuvaa, V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lang="fi-FI" sz="3200" b="1" kern="120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Kuvaton kansidia </a:t>
            </a:r>
            <a:br>
              <a:rPr lang="fi-FI" dirty="0"/>
            </a:br>
            <a:r>
              <a:rPr lang="fi-FI" dirty="0"/>
              <a:t>Esityksen nimi mustalla tekstillä </a:t>
            </a:r>
            <a:br>
              <a:rPr lang="fi-FI" dirty="0"/>
            </a:br>
            <a:r>
              <a:rPr lang="fi-FI" dirty="0"/>
              <a:t>yhdellä tai useammalla rivillä</a:t>
            </a:r>
          </a:p>
        </p:txBody>
      </p:sp>
      <p:sp>
        <p:nvSpPr>
          <p:cNvPr id="6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7" name="Kuva 6" descr="Syke-logo">
            <a:extLst>
              <a:ext uri="{FF2B5EF4-FFF2-40B4-BE49-F238E27FC236}">
                <a16:creationId xmlns:a16="http://schemas.microsoft.com/office/drawing/2014/main" id="{E05A1A61-5A64-46B5-9266-7D3BC5801E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940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72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PALLOkuva, RU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6683816B-9CAE-465E-93C2-8E1C02777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6" y="1"/>
            <a:ext cx="9141287" cy="5143497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Pallokuvallinen kansidia. Lyhyen otsikon rivitys</a:t>
            </a:r>
            <a:br>
              <a:rPr lang="fi-FI" dirty="0"/>
            </a:br>
            <a:r>
              <a:rPr lang="fi-FI" dirty="0"/>
              <a:t>kuvan 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8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12" name="Kuva 11" descr="Syke-logo">
            <a:extLst>
              <a:ext uri="{FF2B5EF4-FFF2-40B4-BE49-F238E27FC236}">
                <a16:creationId xmlns:a16="http://schemas.microsoft.com/office/drawing/2014/main" id="{FEB4C6D7-E585-4BC4-B98E-BB853BC4FC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7784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PALLOkuva, SU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189351D6-1B32-4A31-B921-67E5C606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Pallokuvallinen kansidia. Lyhyen otsikon rivitys</a:t>
            </a:r>
            <a:br>
              <a:rPr lang="fi-FI" dirty="0"/>
            </a:br>
            <a:r>
              <a:rPr lang="fi-FI" dirty="0"/>
              <a:t>kuvan 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8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12" name="Kuva 11" descr="Syke-logo">
            <a:extLst>
              <a:ext uri="{FF2B5EF4-FFF2-40B4-BE49-F238E27FC236}">
                <a16:creationId xmlns:a16="http://schemas.microsoft.com/office/drawing/2014/main" id="{FFAFAFF4-BA03-4683-8B26-8D6548BDC9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5373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,ingressi,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11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5" y="1311275"/>
            <a:ext cx="6838951" cy="594122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Alaotsikko tai ingressi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152526" y="2116899"/>
            <a:ext cx="6838950" cy="27503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Syke-logo">
            <a:extLst>
              <a:ext uri="{FF2B5EF4-FFF2-40B4-BE49-F238E27FC236}">
                <a16:creationId xmlns:a16="http://schemas.microsoft.com/office/drawing/2014/main" id="{AD5B0096-6B6E-4C24-A18D-AD92D6AAD9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,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ADBE8193-DA67-4603-AFE5-CCBBE497A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7" name="Kuva 6" descr="Syke-logo">
            <a:extLst>
              <a:ext uri="{FF2B5EF4-FFF2-40B4-BE49-F238E27FC236}">
                <a16:creationId xmlns:a16="http://schemas.microsoft.com/office/drawing/2014/main" id="{5CC54861-FED3-43ED-BC57-DF8582F9C3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,2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A70F6D1C-1768-478D-AE33-BEC953A37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5" y="523174"/>
            <a:ext cx="6838950" cy="781838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496844" y="1311275"/>
            <a:ext cx="3494631" cy="35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180" y="1311275"/>
            <a:ext cx="3206878" cy="35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pic>
        <p:nvPicPr>
          <p:cNvPr id="12" name="Kuva 11" descr="Syke-logo">
            <a:extLst>
              <a:ext uri="{FF2B5EF4-FFF2-40B4-BE49-F238E27FC236}">
                <a16:creationId xmlns:a16="http://schemas.microsoft.com/office/drawing/2014/main" id="{70819E0E-4CD2-4174-B930-9701B9640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,ingressi,2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B8CF112F-E27B-4A9D-BDDD-1E8F31B72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6" y="523873"/>
            <a:ext cx="6838950" cy="787401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597052" y="1763100"/>
            <a:ext cx="3394424" cy="3104174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itchFamily="34" charset="0"/>
              <a:buChar char="●"/>
              <a:tabLst/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5" y="1763099"/>
            <a:ext cx="3281689" cy="310417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6" y="1311273"/>
            <a:ext cx="6838950" cy="39608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Alaotsikko tai ingressi</a:t>
            </a:r>
          </a:p>
        </p:txBody>
      </p:sp>
      <p:pic>
        <p:nvPicPr>
          <p:cNvPr id="13" name="Kuva 12" descr="Syke-logo">
            <a:extLst>
              <a:ext uri="{FF2B5EF4-FFF2-40B4-BE49-F238E27FC236}">
                <a16:creationId xmlns:a16="http://schemas.microsoft.com/office/drawing/2014/main" id="{A6B71C3F-9B3D-4722-83D5-394168DCD9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,sisältö,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11CDDD13-D554-4DA0-B8EC-B5C820183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6" y="523873"/>
            <a:ext cx="6838950" cy="787401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3845490" y="1311275"/>
            <a:ext cx="4145985" cy="303212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i="1" baseline="0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Lisää taulukko, kuva, </a:t>
            </a:r>
            <a:r>
              <a:rPr lang="fi-FI" dirty="0" err="1"/>
              <a:t>graafi</a:t>
            </a:r>
            <a:r>
              <a:rPr lang="fi-FI" dirty="0"/>
              <a:t> tai </a:t>
            </a:r>
            <a:r>
              <a:rPr lang="fi-FI" dirty="0" err="1"/>
              <a:t>SmartArt</a:t>
            </a:r>
            <a:r>
              <a:rPr lang="fi-FI" dirty="0"/>
              <a:t> kaavio napsauttamalla kuvaketta.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6" y="1311273"/>
            <a:ext cx="2555378" cy="303212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pic>
        <p:nvPicPr>
          <p:cNvPr id="12" name="Kuva 11" descr="Syke-logo">
            <a:extLst>
              <a:ext uri="{FF2B5EF4-FFF2-40B4-BE49-F238E27FC236}">
                <a16:creationId xmlns:a16="http://schemas.microsoft.com/office/drawing/2014/main" id="{566F7233-EE26-4759-9723-43ED0BEC4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DED0399A-D9A7-47F8-951D-5F46D2D0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152526" y="4343399"/>
            <a:ext cx="6838949" cy="523876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600" b="0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Kuvateksti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3"/>
          <p:cNvSpPr>
            <a:spLocks noGrp="1"/>
          </p:cNvSpPr>
          <p:nvPr>
            <p:ph sz="half" idx="13" hasCustomPrompt="1"/>
          </p:nvPr>
        </p:nvSpPr>
        <p:spPr>
          <a:xfrm>
            <a:off x="1152526" y="1311274"/>
            <a:ext cx="6838950" cy="294131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0" i="1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Lisää taulukko, kuva, </a:t>
            </a:r>
            <a:r>
              <a:rPr lang="fi-FI" dirty="0" err="1"/>
              <a:t>graafi</a:t>
            </a:r>
            <a:r>
              <a:rPr lang="fi-FI" dirty="0"/>
              <a:t> tai </a:t>
            </a:r>
            <a:r>
              <a:rPr lang="fi-FI" dirty="0" err="1"/>
              <a:t>SmartArt</a:t>
            </a:r>
            <a:r>
              <a:rPr lang="fi-FI" dirty="0"/>
              <a:t> kaavio napsauttamalla kuvaketta.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 hasCustomPrompt="1"/>
          </p:nvPr>
        </p:nvSpPr>
        <p:spPr>
          <a:xfrm>
            <a:off x="1152526" y="523874"/>
            <a:ext cx="6838950" cy="787400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11" name="Kuva 10" descr="Syke-logo">
            <a:extLst>
              <a:ext uri="{FF2B5EF4-FFF2-40B4-BE49-F238E27FC236}">
                <a16:creationId xmlns:a16="http://schemas.microsoft.com/office/drawing/2014/main" id="{BA181F35-A4C1-4942-A746-E8234EF22B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 Otsikko,teksti,pyöreä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CF43056C-AE2A-44BC-A768-11C232B63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5" y="523874"/>
            <a:ext cx="6838950" cy="787401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6" y="1311273"/>
            <a:ext cx="2730542" cy="303212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1" name="Kuvan paikkamerkki 7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91831" y="1352811"/>
            <a:ext cx="2929406" cy="2929406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Halutessasi muuttaa kuvan rajausta aktivoi </a:t>
            </a:r>
            <a:br>
              <a:rPr lang="fi-FI" dirty="0"/>
            </a:br>
            <a:r>
              <a:rPr lang="fi-FI" dirty="0"/>
              <a:t>kuvalaatikko ja valitse </a:t>
            </a:r>
            <a:r>
              <a:rPr lang="fi-FI" dirty="0" err="1"/>
              <a:t>Muotoile-välilehdeltä</a:t>
            </a:r>
            <a:r>
              <a:rPr lang="fi-FI" dirty="0"/>
              <a:t> ’</a:t>
            </a:r>
            <a:br>
              <a:rPr lang="fi-FI" dirty="0"/>
            </a:br>
            <a:r>
              <a:rPr lang="fi-FI" dirty="0"/>
              <a:t>Rajaa’ työkalu &gt; voit siirtää kuvaa tai skaalata </a:t>
            </a:r>
            <a:br>
              <a:rPr lang="fi-FI" dirty="0"/>
            </a:br>
            <a:r>
              <a:rPr lang="fi-FI" dirty="0"/>
              <a:t>sitä suuremmaksi pallon sisällä. 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</a:t>
            </a:r>
            <a:br>
              <a:rPr lang="fi-FI" dirty="0"/>
            </a:br>
            <a:r>
              <a:rPr lang="fi-FI" dirty="0"/>
              <a:t>kulmissa olevista vaaleista palloista. Kun rajaus/</a:t>
            </a:r>
            <a:br>
              <a:rPr lang="fi-FI" dirty="0"/>
            </a:br>
            <a:r>
              <a:rPr lang="fi-FI" dirty="0"/>
              <a:t>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</a:t>
            </a:r>
            <a:br>
              <a:rPr lang="fi-FI" dirty="0"/>
            </a:br>
            <a:r>
              <a:rPr lang="fi-FI" dirty="0"/>
              <a:t>ja poista se </a:t>
            </a:r>
            <a:r>
              <a:rPr lang="fi-FI" dirty="0" err="1"/>
              <a:t>Delete-näppäimellä</a:t>
            </a:r>
            <a:r>
              <a:rPr lang="fi-FI" dirty="0"/>
              <a:t>. Klikkaa </a:t>
            </a:r>
            <a:br>
              <a:rPr lang="fi-FI" dirty="0"/>
            </a:br>
            <a:r>
              <a:rPr lang="fi-FI" dirty="0"/>
              <a:t>kuvaketta lisätäksesi uuden kuvan.</a:t>
            </a:r>
          </a:p>
        </p:txBody>
      </p:sp>
      <p:pic>
        <p:nvPicPr>
          <p:cNvPr id="12" name="Kuva 11" descr="Syke-logo">
            <a:extLst>
              <a:ext uri="{FF2B5EF4-FFF2-40B4-BE49-F238E27FC236}">
                <a16:creationId xmlns:a16="http://schemas.microsoft.com/office/drawing/2014/main" id="{138CB89F-45C0-4079-9287-AB94D1FD87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6161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sisältä,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13CB66CF-1BA3-47C1-BFE5-598DF556A4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8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648732" y="0"/>
            <a:ext cx="4495267" cy="5143500"/>
          </a:xfrm>
          <a:prstGeom prst="rect">
            <a:avLst/>
          </a:prstGeom>
          <a:ln w="19050">
            <a:noFill/>
          </a:ln>
          <a:effectLst/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muuttaa kuvan rajausta aktivoi kuvalaatikko ja </a:t>
            </a:r>
            <a:br>
              <a:rPr lang="fi-FI" dirty="0"/>
            </a:br>
            <a:r>
              <a:rPr lang="fi-FI" dirty="0"/>
              <a:t>valitse </a:t>
            </a:r>
            <a:r>
              <a:rPr lang="fi-FI" dirty="0" err="1"/>
              <a:t>muotoile-välilehdeltä</a:t>
            </a:r>
            <a:r>
              <a:rPr lang="fi-FI" dirty="0"/>
              <a:t> ’Rajaa’ työkalu </a:t>
            </a:r>
            <a:br>
              <a:rPr lang="fi-FI" dirty="0"/>
            </a:br>
            <a:r>
              <a:rPr lang="fi-FI" dirty="0"/>
              <a:t>&gt; voit siirtää kuvaa tai skaalata sitä suuremmaksi laatikon sisällä.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</a:t>
            </a:r>
            <a:br>
              <a:rPr lang="fi-FI" dirty="0"/>
            </a:br>
            <a:r>
              <a:rPr lang="fi-FI" dirty="0"/>
              <a:t>olevista vaaleista palloista. 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6" y="1311275"/>
            <a:ext cx="3496207" cy="3556000"/>
          </a:xfrm>
        </p:spPr>
        <p:txBody>
          <a:bodyPr>
            <a:noAutofit/>
          </a:bodyPr>
          <a:lstStyle>
            <a:lvl1pPr>
              <a:buClr>
                <a:schemeClr val="accent2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2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pic>
        <p:nvPicPr>
          <p:cNvPr id="12" name="Kuva 11" descr="Syke-logo">
            <a:extLst>
              <a:ext uri="{FF2B5EF4-FFF2-40B4-BE49-F238E27FC236}">
                <a16:creationId xmlns:a16="http://schemas.microsoft.com/office/drawing/2014/main" id="{78B9E620-6724-4A5C-9A8F-27A28F0A3F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ei kuvaa, VIL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Kuvaton kansidia </a:t>
            </a:r>
            <a:br>
              <a:rPr lang="fi-FI" dirty="0"/>
            </a:br>
            <a:r>
              <a:rPr lang="fi-FI" dirty="0"/>
              <a:t>Esityksen nimi mustalla tekstillä </a:t>
            </a:r>
            <a:br>
              <a:rPr lang="fi-FI" dirty="0"/>
            </a:br>
            <a:r>
              <a:rPr lang="fi-FI" dirty="0"/>
              <a:t>yhdellä tai useammalla rivillä</a:t>
            </a:r>
          </a:p>
        </p:txBody>
      </p:sp>
      <p:sp>
        <p:nvSpPr>
          <p:cNvPr id="6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9" name="Kuva 8" descr="Syke-logo">
            <a:extLst>
              <a:ext uri="{FF2B5EF4-FFF2-40B4-BE49-F238E27FC236}">
                <a16:creationId xmlns:a16="http://schemas.microsoft.com/office/drawing/2014/main" id="{B66841D2-355F-495A-97BD-025B276395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821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v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EF2EFE98-AC17-4E07-A1BB-B2475C979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60212"/>
            <a:ext cx="3657470" cy="3734531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Välidiat elävöittävät ja</a:t>
            </a:r>
            <a:br>
              <a:rPr lang="fi-FI" dirty="0"/>
            </a:br>
            <a:r>
              <a:rPr lang="fi-FI" dirty="0"/>
              <a:t>keventävät esitystä.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Välidiassa on lyhyt tekstinosto sekä kuva. Myös tekstinosto ilman kuvaa (tai kuva ilman tekstiä) toimii välidiassa hyvin.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pic>
        <p:nvPicPr>
          <p:cNvPr id="7" name="Kuva 6" descr="Syke-logo">
            <a:extLst>
              <a:ext uri="{FF2B5EF4-FFF2-40B4-BE49-F238E27FC236}">
                <a16:creationId xmlns:a16="http://schemas.microsoft.com/office/drawing/2014/main" id="{ED70239D-5A23-4FB4-91FB-53FF5E8CCB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39044"/>
      </p:ext>
    </p:extLst>
  </p:cSld>
  <p:clrMapOvr>
    <a:masterClrMapping/>
  </p:clrMapOvr>
  <p:transition>
    <p:fade/>
  </p:transition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vil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506AFB8F-6DF8-48D8-A17C-8DC4B88E2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60213"/>
            <a:ext cx="3657470" cy="3734530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Välidiat elävöittävät ja</a:t>
            </a:r>
            <a:br>
              <a:rPr lang="fi-FI" dirty="0"/>
            </a:br>
            <a:r>
              <a:rPr lang="fi-FI" dirty="0"/>
              <a:t>keventävät esitystä.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Välidiassa on lyhyt tekstinosto sekä kuva. Myös tekstinosto ilman kuvaa (tai kuva ilman tekstiä) toimii välidiassa hyvin.</a:t>
            </a:r>
          </a:p>
        </p:txBody>
      </p:sp>
      <p:pic>
        <p:nvPicPr>
          <p:cNvPr id="9" name="Kuva 8" descr="Syke-logo">
            <a:extLst>
              <a:ext uri="{FF2B5EF4-FFF2-40B4-BE49-F238E27FC236}">
                <a16:creationId xmlns:a16="http://schemas.microsoft.com/office/drawing/2014/main" id="{F1B8602B-4D8C-40E3-8C59-42AB3B40F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43706"/>
      </p:ext>
    </p:extLst>
  </p:cSld>
  <p:clrMapOvr>
    <a:masterClrMapping/>
  </p:clrMapOvr>
  <p:transition>
    <p:fade/>
  </p:transition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sil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FC3491C9-76A9-4679-9409-BC573CB8F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"/>
            <a:ext cx="9141289" cy="5143497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60212"/>
            <a:ext cx="3657470" cy="3734531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Välidiat elävöittävät ja</a:t>
            </a:r>
            <a:br>
              <a:rPr lang="fi-FI" dirty="0"/>
            </a:br>
            <a:r>
              <a:rPr lang="fi-FI" dirty="0"/>
              <a:t>keventävät esitystä.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Välidiassa on lyhyt tekstinosto sekä kuva. Myös tekstinosto ilman kuvaa (tai kuva ilman tekstiä) toimii välidiassa hyvin.</a:t>
            </a:r>
          </a:p>
        </p:txBody>
      </p:sp>
      <p:pic>
        <p:nvPicPr>
          <p:cNvPr id="10" name="Kuva 9" descr="Syke-logo">
            <a:extLst>
              <a:ext uri="{FF2B5EF4-FFF2-40B4-BE49-F238E27FC236}">
                <a16:creationId xmlns:a16="http://schemas.microsoft.com/office/drawing/2014/main" id="{8D9BA5E5-7E77-42DA-84E1-5DC3E069BE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72629"/>
      </p:ext>
    </p:extLst>
  </p:cSld>
  <p:clrMapOvr>
    <a:masterClrMapping/>
  </p:clrMapOvr>
  <p:transition>
    <p:fade/>
  </p:transition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ru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FC3491C9-76A9-4679-9409-BC573CB8F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6" y="1"/>
            <a:ext cx="9141287" cy="5143497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60212"/>
            <a:ext cx="3657470" cy="3734531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Välidiat elävöittävät ja</a:t>
            </a:r>
            <a:br>
              <a:rPr lang="fi-FI" dirty="0"/>
            </a:br>
            <a:r>
              <a:rPr lang="fi-FI" dirty="0"/>
              <a:t>keventävät esitystä.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Välidiassa on lyhyt tekstinosto sekä kuva. Myös tekstinosto ilman kuvaa (tai kuva ilman tekstiä) toimii välidiassa hyvin.</a:t>
            </a:r>
          </a:p>
        </p:txBody>
      </p:sp>
      <p:pic>
        <p:nvPicPr>
          <p:cNvPr id="10" name="Kuva 9" descr="Syke-logo">
            <a:extLst>
              <a:ext uri="{FF2B5EF4-FFF2-40B4-BE49-F238E27FC236}">
                <a16:creationId xmlns:a16="http://schemas.microsoft.com/office/drawing/2014/main" id="{8D9BA5E5-7E77-42DA-84E1-5DC3E069BE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34211"/>
      </p:ext>
    </p:extLst>
  </p:cSld>
  <p:clrMapOvr>
    <a:masterClrMapping/>
  </p:clrMapOvr>
  <p:transition>
    <p:fade/>
  </p:transition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su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4B8B5B0C-CEE9-4A63-9774-979E02C96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60212"/>
            <a:ext cx="3657470" cy="3734531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Välidiat elävöittävät ja</a:t>
            </a:r>
            <a:br>
              <a:rPr lang="fi-FI" dirty="0"/>
            </a:br>
            <a:r>
              <a:rPr lang="fi-FI" dirty="0"/>
              <a:t>keventävät esitystä.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Välidiassa on lyhyt tekstinosto sekä kuva. Myös tekstinosto ilman kuvaa (tai kuva ilman tekstiä) toimii välidiassa hyvin.</a:t>
            </a:r>
          </a:p>
        </p:txBody>
      </p:sp>
      <p:pic>
        <p:nvPicPr>
          <p:cNvPr id="10" name="Kuva 9" descr="Syke-logo">
            <a:extLst>
              <a:ext uri="{FF2B5EF4-FFF2-40B4-BE49-F238E27FC236}">
                <a16:creationId xmlns:a16="http://schemas.microsoft.com/office/drawing/2014/main" id="{4F818ACD-C11C-4939-82DB-0656C649B8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29633"/>
      </p:ext>
    </p:extLst>
  </p:cSld>
  <p:clrMapOvr>
    <a:masterClrMapping/>
  </p:clrMapOvr>
  <p:transition>
    <p:fade/>
  </p:transition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" y="0"/>
            <a:ext cx="9151200" cy="5143500"/>
          </a:xfrm>
          <a:prstGeom prst="rect">
            <a:avLst/>
          </a:prstGeom>
        </p:spPr>
        <p:txBody>
          <a:bodyPr lIns="180000" tIns="180000" rIns="180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dian taustalle iso 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</a:t>
            </a:r>
            <a:br>
              <a:rPr lang="fi-FI" dirty="0"/>
            </a:br>
            <a:r>
              <a:rPr lang="fi-FI" dirty="0"/>
              <a:t>&gt; voit siirtää kuvaa tai skaalata sitä suuremmaksi valintalaatikon sisällä. </a:t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 Kun rajaus/skaalaus on sopiva, klikkaa kuvan ulkopuolelle. </a:t>
            </a:r>
            <a:br>
              <a:rPr lang="fi-FI" dirty="0"/>
            </a:br>
            <a:r>
              <a:rPr lang="fi-FI" dirty="0"/>
              <a:t>Tekstilaatikon saat näkyville, kun aktivoit kuvan ja valitset ’vie taakse’ (Muotoile &gt; Siirrä taaksepäin &gt; Vie taakse / </a:t>
            </a:r>
            <a:br>
              <a:rPr lang="fi-FI" dirty="0"/>
            </a:br>
            <a:r>
              <a:rPr lang="fi-FI" dirty="0"/>
              <a:t>hiiren oikea painike &gt; Vie taakse).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kuva, tuo kuva eteen, poista kuva </a:t>
            </a:r>
            <a:r>
              <a:rPr lang="fi-FI" dirty="0" err="1"/>
              <a:t>Delete-näppäimellä</a:t>
            </a:r>
            <a:r>
              <a:rPr lang="fi-FI" dirty="0"/>
              <a:t> ja klikkaa kuvaketta lisätäksesi uuden kuvan.</a:t>
            </a:r>
            <a:br>
              <a:rPr lang="fi-FI" dirty="0"/>
            </a:br>
            <a:r>
              <a:rPr lang="fi-FI" dirty="0"/>
              <a:t>Muista viedä kuva taakse, että tekstit näkyvät. </a:t>
            </a:r>
            <a:br>
              <a:rPr lang="fi-FI" dirty="0"/>
            </a:br>
            <a:r>
              <a:rPr lang="fi-FI" dirty="0"/>
              <a:t>Muista varmistaa, että myös SYKE-logo näkyy välidiassa. Logon voit tarvittaessa kopioida esityksen ohjesivulta (s. 1).</a:t>
            </a:r>
          </a:p>
        </p:txBody>
      </p:sp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2081893"/>
            <a:ext cx="6838950" cy="2270074"/>
          </a:xfrm>
        </p:spPr>
        <p:txBody>
          <a:bodyPr anchor="b" anchorCtr="0">
            <a:noAutofit/>
          </a:bodyPr>
          <a:lstStyle>
            <a:lvl1pPr algn="r">
              <a:lnSpc>
                <a:spcPts val="2800"/>
              </a:lnSpc>
              <a:defRPr lang="fi-FI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Välidiat elävöittävät ja keventävät esitystä.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Välidiassa on lyhyt tekstinosto sekä kuva. Myös tekstinosto ilman kuvaa (tai kuva ilman tekstiä) toimii välidiassa hyvin.</a:t>
            </a:r>
            <a:endParaRPr lang="fi-FI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401045" y="4343399"/>
            <a:ext cx="342900" cy="250029"/>
          </a:xfrm>
        </p:spPr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Syke-logo">
            <a:extLst>
              <a:ext uri="{FF2B5EF4-FFF2-40B4-BE49-F238E27FC236}">
                <a16:creationId xmlns:a16="http://schemas.microsoft.com/office/drawing/2014/main" id="{FD2744EB-BA57-4C71-8574-EB517E7271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8930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(+tau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207674A5-6740-4A6B-A771-1499F4C9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 descr="Syke-logo">
            <a:extLst>
              <a:ext uri="{FF2B5EF4-FFF2-40B4-BE49-F238E27FC236}">
                <a16:creationId xmlns:a16="http://schemas.microsoft.com/office/drawing/2014/main" id="{5A3DDD0B-96E2-488D-B9D0-2A13AB0DE4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0167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,v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Kuva 5" descr="Syke-logo">
            <a:extLst>
              <a:ext uri="{FF2B5EF4-FFF2-40B4-BE49-F238E27FC236}">
                <a16:creationId xmlns:a16="http://schemas.microsoft.com/office/drawing/2014/main" id="{234A2B18-592C-44E4-8EF8-703D3E7A5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3118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60765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ei kuvaa, SIL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"/>
            <a:ext cx="9141289" cy="5143497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Kuvaton kansidia </a:t>
            </a:r>
            <a:br>
              <a:rPr lang="fi-FI" dirty="0"/>
            </a:br>
            <a:r>
              <a:rPr lang="fi-FI" dirty="0"/>
              <a:t>Esityksen nimi mustalla tekstillä yhdellä tai useammalla rivillä</a:t>
            </a:r>
          </a:p>
        </p:txBody>
      </p:sp>
      <p:sp>
        <p:nvSpPr>
          <p:cNvPr id="7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6" name="Kuva 5" descr="Syke-logo">
            <a:extLst>
              <a:ext uri="{FF2B5EF4-FFF2-40B4-BE49-F238E27FC236}">
                <a16:creationId xmlns:a16="http://schemas.microsoft.com/office/drawing/2014/main" id="{83462375-4AD3-4258-988C-DCFA3233F9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9096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ei kuvaa, RU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4" y="0"/>
            <a:ext cx="9141290" cy="5143498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Kuvaton kansidia</a:t>
            </a:r>
            <a:br>
              <a:rPr lang="fi-FI" dirty="0"/>
            </a:br>
            <a:r>
              <a:rPr lang="fi-FI" dirty="0"/>
              <a:t>Esityksen nimi mustalla tekstillä yhdellä tai useammalla rivillä</a:t>
            </a:r>
          </a:p>
        </p:txBody>
      </p:sp>
      <p:sp>
        <p:nvSpPr>
          <p:cNvPr id="7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6" name="Kuva 5" descr="Syke-logo">
            <a:extLst>
              <a:ext uri="{FF2B5EF4-FFF2-40B4-BE49-F238E27FC236}">
                <a16:creationId xmlns:a16="http://schemas.microsoft.com/office/drawing/2014/main" id="{B611AE13-C1BD-43DF-A7F2-4A82B93D6E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0421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ei kuvaa, SU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Kuvaton kansidia</a:t>
            </a:r>
            <a:br>
              <a:rPr lang="fi-FI" dirty="0"/>
            </a:br>
            <a:r>
              <a:rPr lang="fi-FI" dirty="0"/>
              <a:t>Esityksen nimi mustalla tekstillä yhdellä tai useammalla rivillä</a:t>
            </a:r>
          </a:p>
        </p:txBody>
      </p:sp>
      <p:sp>
        <p:nvSpPr>
          <p:cNvPr id="7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6" name="Kuva 5" descr="Syke-logo">
            <a:extLst>
              <a:ext uri="{FF2B5EF4-FFF2-40B4-BE49-F238E27FC236}">
                <a16:creationId xmlns:a16="http://schemas.microsoft.com/office/drawing/2014/main" id="{B611AE13-C1BD-43DF-A7F2-4A82B93D6E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8659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Kuvallinen kansidia</a:t>
            </a:r>
            <a:br>
              <a:rPr lang="fi-FI" dirty="0"/>
            </a:br>
            <a:r>
              <a:rPr lang="fi-FI" dirty="0"/>
              <a:t>Otsikko tummalla tai vaalealla tekstillä näkyvään kohtaan asemoituna &amp; rivitettynä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9" name="Kuva 8" descr="Syke-logo">
            <a:extLst>
              <a:ext uri="{FF2B5EF4-FFF2-40B4-BE49-F238E27FC236}">
                <a16:creationId xmlns:a16="http://schemas.microsoft.com/office/drawing/2014/main" id="{E8503FFA-3FB5-4E8D-B386-6803C69DD0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  <p:sp>
        <p:nvSpPr>
          <p:cNvPr id="7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9151201" cy="5143500"/>
          </a:xfrm>
          <a:prstGeom prst="rect">
            <a:avLst/>
          </a:prstGeom>
        </p:spPr>
        <p:txBody>
          <a:bodyPr lIns="180000" tIns="180000" rIns="180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dian taustalle iso kansikuva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</a:t>
            </a:r>
            <a:br>
              <a:rPr lang="fi-FI" dirty="0"/>
            </a:br>
            <a:r>
              <a:rPr lang="fi-FI" dirty="0"/>
              <a:t>&gt; voit siirtää kuvaa tai skaalata sitä suuremmaksi valintalaatikon sisällä. </a:t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 Kun rajaus/skaalaus on sopiva, klikkaa kuvan ulkopuolelle. </a:t>
            </a:r>
            <a:br>
              <a:rPr lang="fi-FI" dirty="0"/>
            </a:br>
            <a:r>
              <a:rPr lang="fi-FI" dirty="0"/>
              <a:t>Tekstilaatikot palaavat näkyville, kun aktivoit kuvan ja valitset ’vie taakse’ (Muotoile &gt; Siirrä taaksepäin &gt; Vie taakse / hiiren oikea painike </a:t>
            </a:r>
            <a:br>
              <a:rPr lang="fi-FI" dirty="0"/>
            </a:br>
            <a:r>
              <a:rPr lang="fi-FI" dirty="0"/>
              <a:t>&gt; Vie taakse). Muista varmistaa, että myös </a:t>
            </a:r>
            <a:r>
              <a:rPr lang="fi-FI" dirty="0" err="1"/>
              <a:t>SYKE-logo</a:t>
            </a:r>
            <a:r>
              <a:rPr lang="fi-FI" dirty="0"/>
              <a:t> on kansisivulla näkyvissä! Logon voit tarvittaessa kopioida esityksen ohjesivulta (s. 1).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kuva, tuo kuva eteen, poista kuva </a:t>
            </a:r>
            <a:br>
              <a:rPr lang="fi-FI" dirty="0"/>
            </a:br>
            <a:r>
              <a:rPr lang="fi-FI" dirty="0" err="1"/>
              <a:t>Delete-näppäimellä</a:t>
            </a:r>
            <a:r>
              <a:rPr lang="fi-FI" dirty="0"/>
              <a:t> ja klikkaa kuvaketta lisätäksesi uuden kuvan.</a:t>
            </a:r>
            <a:br>
              <a:rPr lang="fi-FI" dirty="0"/>
            </a:br>
            <a:r>
              <a:rPr lang="fi-FI" dirty="0"/>
              <a:t>Muista viedä kuva taakse, että tekstit näkyvät.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PALLOkuva, V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AD03F91D-4D88-4F57-8A1A-30F19E801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Pallokuvallinen kansidia. Lyhyen otsikon rivitys</a:t>
            </a:r>
            <a:br>
              <a:rPr lang="fi-FI" dirty="0"/>
            </a:br>
            <a:r>
              <a:rPr lang="fi-FI" dirty="0"/>
              <a:t>kuvan 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sp>
        <p:nvSpPr>
          <p:cNvPr id="7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pic>
        <p:nvPicPr>
          <p:cNvPr id="12" name="Kuva 11" descr="Syke-logo">
            <a:extLst>
              <a:ext uri="{FF2B5EF4-FFF2-40B4-BE49-F238E27FC236}">
                <a16:creationId xmlns:a16="http://schemas.microsoft.com/office/drawing/2014/main" id="{7B0B0BDE-3D5B-45E8-BAD5-5FE874F70E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7486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PALLOkuva, VIL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FF64F3AA-21EC-435F-8B85-457D1D40D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Pallokuvallinen kansidia. Lyhyen otsikon rivitys</a:t>
            </a:r>
            <a:br>
              <a:rPr lang="fi-FI" dirty="0"/>
            </a:br>
            <a:r>
              <a:rPr lang="fi-FI" dirty="0"/>
              <a:t>kuvan 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7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9" name="Kuva 8" descr="Syke-logo">
            <a:extLst>
              <a:ext uri="{FF2B5EF4-FFF2-40B4-BE49-F238E27FC236}">
                <a16:creationId xmlns:a16="http://schemas.microsoft.com/office/drawing/2014/main" id="{8170680F-1791-4F69-83D6-DF243BC0F7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0443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PALLOkuva, SIL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6683816B-9CAE-465E-93C2-8E1C02777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"/>
            <a:ext cx="9141289" cy="5143497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Pallokuvallinen kansidia. Lyhyen otsikon rivitys</a:t>
            </a:r>
            <a:br>
              <a:rPr lang="fi-FI" dirty="0"/>
            </a:br>
            <a:r>
              <a:rPr lang="fi-FI" dirty="0"/>
              <a:t>kuvan 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8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12" name="Kuva 11" descr="Syke-logo">
            <a:extLst>
              <a:ext uri="{FF2B5EF4-FFF2-40B4-BE49-F238E27FC236}">
                <a16:creationId xmlns:a16="http://schemas.microsoft.com/office/drawing/2014/main" id="{FEB4C6D7-E585-4BC4-B98E-BB853BC4FC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3226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152526" y="519523"/>
            <a:ext cx="6838950" cy="7917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52525" y="1311274"/>
            <a:ext cx="6838950" cy="3032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401045" y="4343399"/>
            <a:ext cx="342900" cy="2500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chemeClr val="accent3">
                    <a:lumMod val="75000"/>
                  </a:schemeClr>
                </a:solidFill>
                <a:latin typeface="Futura Bk BT" panose="020B0502020204020303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1" r:id="rId2"/>
    <p:sldLayoutId id="2147483695" r:id="rId3"/>
    <p:sldLayoutId id="2147483721" r:id="rId4"/>
    <p:sldLayoutId id="2147483692" r:id="rId5"/>
    <p:sldLayoutId id="2147483685" r:id="rId6"/>
    <p:sldLayoutId id="2147483712" r:id="rId7"/>
    <p:sldLayoutId id="2147483713" r:id="rId8"/>
    <p:sldLayoutId id="2147483715" r:id="rId9"/>
    <p:sldLayoutId id="2147483722" r:id="rId10"/>
    <p:sldLayoutId id="2147483711" r:id="rId11"/>
    <p:sldLayoutId id="2147483660" r:id="rId12"/>
    <p:sldLayoutId id="2147483650" r:id="rId13"/>
    <p:sldLayoutId id="2147483662" r:id="rId14"/>
    <p:sldLayoutId id="2147483663" r:id="rId15"/>
    <p:sldLayoutId id="2147483675" r:id="rId16"/>
    <p:sldLayoutId id="2147483657" r:id="rId17"/>
    <p:sldLayoutId id="2147483717" r:id="rId18"/>
    <p:sldLayoutId id="2147483686" r:id="rId19"/>
    <p:sldLayoutId id="2147483698" r:id="rId20"/>
    <p:sldLayoutId id="2147483700" r:id="rId21"/>
    <p:sldLayoutId id="2147483701" r:id="rId22"/>
    <p:sldLayoutId id="2147483723" r:id="rId23"/>
    <p:sldLayoutId id="2147483697" r:id="rId24"/>
    <p:sldLayoutId id="2147483720" r:id="rId25"/>
    <p:sldLayoutId id="2147483702" r:id="rId26"/>
    <p:sldLayoutId id="2147483703" r:id="rId27"/>
    <p:sldLayoutId id="2147483719" r:id="rId28"/>
  </p:sldLayoutIdLst>
  <p:transition>
    <p:fade/>
  </p:transition>
  <p:hf hdr="0" ft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tabLst>
          <a:tab pos="714375" algn="l"/>
        </a:tabLst>
        <a:defRPr sz="2400" b="1" kern="1200">
          <a:solidFill>
            <a:schemeClr val="accent2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16000" indent="-216000" algn="l" defTabSz="914400" rtl="0" eaLnBrk="1" latinLnBrk="0" hangingPunct="1">
        <a:lnSpc>
          <a:spcPts val="2200"/>
        </a:lnSpc>
        <a:spcBef>
          <a:spcPct val="20000"/>
        </a:spcBef>
        <a:buClr>
          <a:schemeClr val="accent2">
            <a:lumMod val="75000"/>
          </a:schemeClr>
        </a:buClr>
        <a:buFont typeface="Arial" pitchFamily="34" charset="0"/>
        <a:buChar char="●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32000" indent="-216000" algn="l" defTabSz="914400" rtl="0" eaLnBrk="1" latinLnBrk="0" hangingPunct="1">
        <a:lnSpc>
          <a:spcPts val="2200"/>
        </a:lnSpc>
        <a:spcBef>
          <a:spcPct val="200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648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864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1080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i="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EF414498-0E7F-4668-8576-8880BBF1A3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Pilottitutkimus: muovien ainevirrat Suomessa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622E1FD7-5A07-4C52-9F19-94EE6AB1EE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Henri Virkkunen</a:t>
            </a:r>
          </a:p>
          <a:p>
            <a:r>
              <a:rPr lang="fi-FI" dirty="0"/>
              <a:t>Suomen ympäristökeskus</a:t>
            </a:r>
          </a:p>
          <a:p>
            <a:r>
              <a:rPr lang="fi-FI" dirty="0"/>
              <a:t>MYSTEERI-hankkeen loppuseminaari 14.12.2021</a:t>
            </a:r>
          </a:p>
        </p:txBody>
      </p:sp>
    </p:spTree>
    <p:extLst>
      <p:ext uri="{BB962C8B-B14F-4D97-AF65-F5344CB8AC3E}">
        <p14:creationId xmlns:p14="http://schemas.microsoft.com/office/powerpoint/2010/main" val="369993158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52526" y="523873"/>
            <a:ext cx="6838950" cy="547409"/>
          </a:xfrm>
        </p:spPr>
        <p:txBody>
          <a:bodyPr/>
          <a:lstStyle/>
          <a:p>
            <a:r>
              <a:rPr lang="fi-FI" dirty="0"/>
              <a:t>Tutkimuksen taustaa ja tavoitteet</a:t>
            </a:r>
          </a:p>
        </p:txBody>
      </p:sp>
      <p:sp>
        <p:nvSpPr>
          <p:cNvPr id="9" name="Sisällön paikkamerkki 8"/>
          <p:cNvSpPr>
            <a:spLocks noGrp="1"/>
          </p:cNvSpPr>
          <p:nvPr>
            <p:ph sz="half" idx="2"/>
          </p:nvPr>
        </p:nvSpPr>
        <p:spPr>
          <a:xfrm>
            <a:off x="1158071" y="1087155"/>
            <a:ext cx="7099486" cy="303212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600" dirty="0"/>
              <a:t>MYSTEERI-hankkeessa toteutettiin muoviraaka-aineiden ja –tuotteiden pilottiluontoinen materiaalivirta-analyysi, joka kuvaa niiden ainevirtoja Suomen kansantaloudessa (v. 2019).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600" dirty="0"/>
              <a:t>Tavoitteet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i-FI" sz="1400" dirty="0"/>
              <a:t>Kehittää menetelmällistä osaamista muovien muovilajikohtaiseen ainevirtojen tarkasteluun kansantaloudessa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i-FI" sz="1400" dirty="0"/>
              <a:t>Tunnistaa tieto- ja kehitystarpeita luotettavan ja tarkan muovivirta-analyysin laatimiseksi. 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fi-FI" sz="1200" dirty="0"/>
              <a:t>Mihin olemassa olevat riittävät? Millaisille tietoaineistoille on tarvetta?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fi-FI" sz="1200" dirty="0"/>
              <a:t>Millainen on muovien ainevirran volyymi Suomessa?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fi-FI" sz="1200" dirty="0"/>
              <a:t>Mitkä toimialat ovat muovien tärkeimmät tuottajat/käyttäjät?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i-FI" sz="1400" dirty="0"/>
              <a:t>Havainnollistaa mahdollisuuksia tuottaa tarkempaa tietoa eri muovilajien virroista Suomessa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endParaRPr lang="fi-FI" dirty="0"/>
          </a:p>
          <a:p>
            <a:pPr marL="2160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fi-FI" sz="11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44476923-7159-4650-AA0F-93CA1E507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5400000">
            <a:off x="8320021" y="4008856"/>
            <a:ext cx="538163" cy="1309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fi-FI"/>
            </a:defPPr>
            <a:lvl1pPr marL="0" algn="r" defTabSz="914400" rtl="0" eaLnBrk="1" latinLnBrk="0" hangingPunct="1">
              <a:defRPr sz="8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51AD14-124C-456D-A533-DA12B1993468}" type="datetime1">
              <a:rPr lang="fi-FI" smtClean="0">
                <a:solidFill>
                  <a:schemeClr val="accent3"/>
                </a:solidFill>
              </a:rPr>
              <a:pPr/>
              <a:t>14.12.2021</a:t>
            </a:fld>
            <a:endParaRPr lang="fi-FI" dirty="0">
              <a:solidFill>
                <a:schemeClr val="accent3"/>
              </a:solidFill>
            </a:endParaRP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67D37742-43D4-4C1B-855C-63104A516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5400000">
            <a:off x="6948419" y="2099093"/>
            <a:ext cx="3281362" cy="1309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fi-FI"/>
            </a:defPPr>
            <a:lvl1pPr marL="0" algn="r" defTabSz="914400" rtl="0" eaLnBrk="1" latinLnBrk="0" hangingPunct="1">
              <a:defRPr sz="800" kern="1200" cap="all" baseline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cap="none" dirty="0">
                <a:solidFill>
                  <a:schemeClr val="accent3"/>
                </a:solidFill>
              </a:rPr>
              <a:t>Etunimi Sukunimi, Organisaatio</a:t>
            </a:r>
          </a:p>
        </p:txBody>
      </p:sp>
    </p:spTree>
    <p:extLst>
      <p:ext uri="{BB962C8B-B14F-4D97-AF65-F5344CB8AC3E}">
        <p14:creationId xmlns:p14="http://schemas.microsoft.com/office/powerpoint/2010/main" val="38638914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52525" y="187696"/>
            <a:ext cx="6838950" cy="547409"/>
          </a:xfrm>
        </p:spPr>
        <p:txBody>
          <a:bodyPr/>
          <a:lstStyle/>
          <a:p>
            <a:r>
              <a:rPr lang="fi-FI" dirty="0"/>
              <a:t>Muovivirta-analyysin järjestelmäkuvaus</a:t>
            </a:r>
          </a:p>
        </p:txBody>
      </p:sp>
      <p:sp>
        <p:nvSpPr>
          <p:cNvPr id="9" name="Sisällön paikkamerkki 8"/>
          <p:cNvSpPr>
            <a:spLocks noGrp="1"/>
          </p:cNvSpPr>
          <p:nvPr>
            <p:ph sz="half" idx="2"/>
          </p:nvPr>
        </p:nvSpPr>
        <p:spPr>
          <a:xfrm>
            <a:off x="631371" y="725655"/>
            <a:ext cx="7626186" cy="40789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1600" dirty="0"/>
              <a:t>Huomioitiin erikseen muoviraaka-aineet ja tuotteet, jotka niistä on valmistettu</a:t>
            </a:r>
          </a:p>
          <a:p>
            <a:pPr>
              <a:lnSpc>
                <a:spcPct val="100000"/>
              </a:lnSpc>
            </a:pPr>
            <a:r>
              <a:rPr lang="fi-FI" sz="1600" dirty="0"/>
              <a:t>Huomioitiin muovien arvoverkon kaikki vaiheet: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Muoviraaka-aineiden ja muovituotteiden tuotanto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Muoviraaka-aineiden ja muovituotteiden tuonti ja vienti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Muoviraaka-aineen ja –tuotteiden käyttö toimialoilla (välituotteina sekä loppukäyttö)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Muovijätteiden synty ja käyttö </a:t>
            </a:r>
          </a:p>
          <a:p>
            <a:pPr lvl="1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44476923-7159-4650-AA0F-93CA1E507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5400000">
            <a:off x="8320021" y="4008856"/>
            <a:ext cx="538163" cy="1309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fi-FI"/>
            </a:defPPr>
            <a:lvl1pPr marL="0" algn="r" defTabSz="914400" rtl="0" eaLnBrk="1" latinLnBrk="0" hangingPunct="1">
              <a:defRPr sz="8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51AD14-124C-456D-A533-DA12B1993468}" type="datetime1">
              <a:rPr lang="fi-FI" smtClean="0">
                <a:solidFill>
                  <a:schemeClr val="accent3"/>
                </a:solidFill>
              </a:rPr>
              <a:pPr/>
              <a:t>14.12.2021</a:t>
            </a:fld>
            <a:endParaRPr lang="fi-FI" dirty="0">
              <a:solidFill>
                <a:schemeClr val="accent3"/>
              </a:solidFill>
            </a:endParaRP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67D37742-43D4-4C1B-855C-63104A516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5400000">
            <a:off x="6948419" y="2099093"/>
            <a:ext cx="3281362" cy="1309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fi-FI"/>
            </a:defPPr>
            <a:lvl1pPr marL="0" algn="r" defTabSz="914400" rtl="0" eaLnBrk="1" latinLnBrk="0" hangingPunct="1">
              <a:defRPr sz="800" kern="1200" cap="all" baseline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cap="none" dirty="0">
                <a:solidFill>
                  <a:schemeClr val="accent3"/>
                </a:solidFill>
              </a:rPr>
              <a:t>Etunimi Sukunimi, Organisaatio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2C915A-890B-4A51-ACF9-42A4F657F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93" y="2500032"/>
            <a:ext cx="8112733" cy="252916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6027550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52525" y="250168"/>
            <a:ext cx="6838950" cy="547409"/>
          </a:xfrm>
        </p:spPr>
        <p:txBody>
          <a:bodyPr/>
          <a:lstStyle/>
          <a:p>
            <a:r>
              <a:rPr lang="fi-FI" dirty="0"/>
              <a:t>Tietolähteet</a:t>
            </a:r>
          </a:p>
        </p:txBody>
      </p:sp>
      <p:sp>
        <p:nvSpPr>
          <p:cNvPr id="9" name="Sisällön paikkamerkki 8"/>
          <p:cNvSpPr>
            <a:spLocks noGrp="1"/>
          </p:cNvSpPr>
          <p:nvPr>
            <p:ph sz="half" idx="2"/>
          </p:nvPr>
        </p:nvSpPr>
        <p:spPr>
          <a:xfrm>
            <a:off x="754743" y="797577"/>
            <a:ext cx="7436191" cy="3545821"/>
          </a:xfrm>
        </p:spPr>
        <p:txBody>
          <a:bodyPr/>
          <a:lstStyle/>
          <a:p>
            <a:pPr marL="0">
              <a:lnSpc>
                <a:spcPct val="100000"/>
              </a:lnSpc>
            </a:pPr>
            <a:r>
              <a:rPr lang="fi-FI" sz="1400" dirty="0"/>
              <a:t>Useita tietolähteitä on tarpeen yhdistää, koska yksittäistä koko arvoketjun kattavaa tilastointia ei ole olemassa</a:t>
            </a:r>
          </a:p>
          <a:p>
            <a:pPr marL="0">
              <a:lnSpc>
                <a:spcPct val="100000"/>
              </a:lnSpc>
            </a:pPr>
            <a:r>
              <a:rPr lang="fi-FI" sz="1400" dirty="0"/>
              <a:t>Analyysi perustuu olemassa oleviin tietoaineistoihin</a:t>
            </a:r>
          </a:p>
          <a:p>
            <a:pPr marL="432000" lvl="2">
              <a:lnSpc>
                <a:spcPct val="100000"/>
              </a:lnSpc>
            </a:pPr>
            <a:r>
              <a:rPr lang="fi-FI" sz="1400" dirty="0"/>
              <a:t>Tuonti ja vienti: </a:t>
            </a:r>
          </a:p>
          <a:p>
            <a:pPr marL="648000" lvl="3">
              <a:lnSpc>
                <a:spcPct val="100000"/>
              </a:lnSpc>
            </a:pPr>
            <a:r>
              <a:rPr lang="fi-FI" sz="1400" dirty="0"/>
              <a:t>Ulkomaankauppatilasto (Tulli)</a:t>
            </a:r>
          </a:p>
          <a:p>
            <a:pPr marL="432000" lvl="2">
              <a:lnSpc>
                <a:spcPct val="100000"/>
              </a:lnSpc>
            </a:pPr>
            <a:r>
              <a:rPr lang="fi-FI" sz="1400" dirty="0"/>
              <a:t>Muoviraaka-aineiden ja tuotteiden valmistus (tuotanto)</a:t>
            </a:r>
          </a:p>
          <a:p>
            <a:pPr marL="648000" lvl="3">
              <a:lnSpc>
                <a:spcPct val="100000"/>
              </a:lnSpc>
            </a:pPr>
            <a:r>
              <a:rPr lang="fi-FI" sz="1400" dirty="0"/>
              <a:t>Teollisuustuotantotilasto (Tilastokeskus)</a:t>
            </a:r>
          </a:p>
          <a:p>
            <a:pPr marL="648000" lvl="3">
              <a:lnSpc>
                <a:spcPct val="100000"/>
              </a:lnSpc>
            </a:pPr>
            <a:r>
              <a:rPr lang="fi-FI" sz="1400" dirty="0"/>
              <a:t>Panos-tuotosaineisto (Tilastokeskus)</a:t>
            </a:r>
          </a:p>
          <a:p>
            <a:pPr marL="648000" lvl="3">
              <a:lnSpc>
                <a:spcPct val="100000"/>
              </a:lnSpc>
            </a:pPr>
            <a:r>
              <a:rPr lang="fi-FI" sz="1400" dirty="0"/>
              <a:t>Ympäristöhallinnon lupavalvontajärjestelmä YLVA </a:t>
            </a:r>
          </a:p>
          <a:p>
            <a:pPr marL="432000" lvl="2">
              <a:lnSpc>
                <a:spcPct val="100000"/>
              </a:lnSpc>
            </a:pPr>
            <a:r>
              <a:rPr lang="fi-FI" sz="1400" dirty="0"/>
              <a:t>Välituotekäyttö toimialoilla ja loppukäyttö</a:t>
            </a:r>
          </a:p>
          <a:p>
            <a:pPr marL="648000" lvl="3">
              <a:lnSpc>
                <a:spcPct val="100000"/>
              </a:lnSpc>
            </a:pPr>
            <a:r>
              <a:rPr lang="fi-FI" sz="1400" dirty="0"/>
              <a:t>Panos-tuotosaineisto (Tilastokeskus)</a:t>
            </a:r>
          </a:p>
          <a:p>
            <a:pPr marL="432000" lvl="2">
              <a:lnSpc>
                <a:spcPct val="100000"/>
              </a:lnSpc>
            </a:pPr>
            <a:r>
              <a:rPr lang="fi-FI" sz="1400" dirty="0"/>
              <a:t>Muovijätteet</a:t>
            </a:r>
          </a:p>
          <a:p>
            <a:pPr marL="648000" lvl="3">
              <a:lnSpc>
                <a:spcPct val="100000"/>
              </a:lnSpc>
            </a:pPr>
            <a:r>
              <a:rPr lang="fi-FI" sz="1400" dirty="0"/>
              <a:t>Yhdyskuntajätetilasto, Jätetilasto (Tilastokeskus)</a:t>
            </a:r>
          </a:p>
          <a:p>
            <a:pPr marL="0">
              <a:lnSpc>
                <a:spcPct val="100000"/>
              </a:lnSpc>
            </a:pPr>
            <a:r>
              <a:rPr lang="fi-FI" sz="1400" dirty="0"/>
              <a:t>Mikäli mahdollista, tiedot pyrittiin yksilöimään muovilajien (esim. PE, PP, PVC) tasolle. </a:t>
            </a:r>
          </a:p>
          <a:p>
            <a:pPr marL="432000" lvl="2">
              <a:lnSpc>
                <a:spcPct val="100000"/>
              </a:lnSpc>
            </a:pPr>
            <a:r>
              <a:rPr lang="fi-FI" sz="1400" dirty="0"/>
              <a:t>Tämä oli tehtävä manuaalisesti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44476923-7159-4650-AA0F-93CA1E507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5400000">
            <a:off x="8320021" y="4008856"/>
            <a:ext cx="538163" cy="1309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fi-FI"/>
            </a:defPPr>
            <a:lvl1pPr marL="0" algn="r" defTabSz="914400" rtl="0" eaLnBrk="1" latinLnBrk="0" hangingPunct="1">
              <a:defRPr sz="8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51AD14-124C-456D-A533-DA12B1993468}" type="datetime1">
              <a:rPr lang="fi-FI" smtClean="0">
                <a:solidFill>
                  <a:schemeClr val="accent3"/>
                </a:solidFill>
              </a:rPr>
              <a:pPr/>
              <a:t>14.12.2021</a:t>
            </a:fld>
            <a:endParaRPr lang="fi-FI" dirty="0">
              <a:solidFill>
                <a:schemeClr val="accent3"/>
              </a:solidFill>
            </a:endParaRP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67D37742-43D4-4C1B-855C-63104A516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5400000">
            <a:off x="6948419" y="2099093"/>
            <a:ext cx="3281362" cy="1309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fi-FI"/>
            </a:defPPr>
            <a:lvl1pPr marL="0" algn="r" defTabSz="914400" rtl="0" eaLnBrk="1" latinLnBrk="0" hangingPunct="1">
              <a:defRPr sz="800" kern="1200" cap="all" baseline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cap="none" dirty="0">
                <a:solidFill>
                  <a:schemeClr val="accent3"/>
                </a:solidFill>
              </a:rPr>
              <a:t>Etunimi Sukunimi, Organisaatio</a:t>
            </a:r>
          </a:p>
        </p:txBody>
      </p:sp>
    </p:spTree>
    <p:extLst>
      <p:ext uri="{BB962C8B-B14F-4D97-AF65-F5344CB8AC3E}">
        <p14:creationId xmlns:p14="http://schemas.microsoft.com/office/powerpoint/2010/main" val="408195243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60FD-7D08-4432-A7F0-41CF1C09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6" y="523874"/>
            <a:ext cx="6838950" cy="529480"/>
          </a:xfrm>
        </p:spPr>
        <p:txBody>
          <a:bodyPr/>
          <a:lstStyle/>
          <a:p>
            <a:r>
              <a:rPr lang="fi-FI" dirty="0"/>
              <a:t>Päätuloksia: muoviraaka-aineet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7DD7A2-9E70-4067-9C3C-456864B76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4CFB2C-2AC5-44D3-80EC-C4F90ABA8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2526" y="918882"/>
            <a:ext cx="6838950" cy="342451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1400" dirty="0"/>
              <a:t>Aineisto ryhmiteltiin n. 15 eri muoviraaka-ainelajiin 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Kotimaassa tuotettiin yhteensä noin 645 000 tonnia eri muoviraaka-aineita</a:t>
            </a:r>
          </a:p>
          <a:p>
            <a:pPr lvl="1">
              <a:lnSpc>
                <a:spcPct val="100000"/>
              </a:lnSpc>
            </a:pPr>
            <a:r>
              <a:rPr lang="fi-FI" sz="1400" dirty="0"/>
              <a:t>Kotimaisessa muoviraaka-ainetuotannossa on edustettuna suhteellisen pieni joukko muoviraaka-aineita</a:t>
            </a:r>
          </a:p>
          <a:p>
            <a:pPr lvl="2">
              <a:lnSpc>
                <a:spcPct val="100000"/>
              </a:lnSpc>
            </a:pPr>
            <a:r>
              <a:rPr lang="fi-FI" sz="1400" dirty="0"/>
              <a:t>Polyeteeni (49 %), polypropeeni (32 %), polystyreeni (13 %) sekä polyesteri (6 %). </a:t>
            </a:r>
          </a:p>
          <a:p>
            <a:pPr lvl="2">
              <a:lnSpc>
                <a:spcPct val="100000"/>
              </a:lnSpc>
            </a:pPr>
            <a:r>
              <a:rPr lang="fi-FI" sz="1400" dirty="0"/>
              <a:t>Nämä keskeisiä myös tuonnin ja viennin osalta</a:t>
            </a:r>
          </a:p>
          <a:p>
            <a:pPr lvl="1">
              <a:lnSpc>
                <a:spcPct val="100000"/>
              </a:lnSpc>
            </a:pPr>
            <a:r>
              <a:rPr lang="fi-FI" sz="1400" dirty="0"/>
              <a:t>Myös muoviraaka-aineiden välituotekäyttö varsin keskittynyttä</a:t>
            </a:r>
          </a:p>
          <a:p>
            <a:pPr lvl="2">
              <a:lnSpc>
                <a:spcPct val="100000"/>
              </a:lnSpc>
            </a:pPr>
            <a:r>
              <a:rPr lang="fi-FI" sz="1400" dirty="0"/>
              <a:t>3 tärkeintä käyttäjäsektoria selittää muoviraaka-aineiden käytöstä 72 %. </a:t>
            </a:r>
          </a:p>
          <a:p>
            <a:pPr lvl="2">
              <a:lnSpc>
                <a:spcPct val="100000"/>
              </a:lnSpc>
            </a:pPr>
            <a:r>
              <a:rPr lang="fi-FI" sz="1400" dirty="0"/>
              <a:t>Tärkeimpiä käyttäjiä: Muovituotteiden valmistus (n. 51 %), peruskemikaalien valmistus (11 %) (sisältää muoviraaka-aineen valmistuksen), massan, paperin, kartongin ja pahvin valmistus (10 %) 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Valtaenemmistö raaka-ainetuotannosta pystyttiin tyypittelemään yksittäisen muovilajin tasolle kohtuullisella vaivalla (vaatii tosin käsityötä) 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Tärkeimmät muoviainekategoriat voitiin erottaa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Pääasialliset muoviraaka-aineita käyttävät toimialat kyetään myös tunnistamaan </a:t>
            </a:r>
          </a:p>
          <a:p>
            <a:pPr lvl="3">
              <a:lnSpc>
                <a:spcPct val="100000"/>
              </a:lnSpc>
            </a:pPr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04320772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60FD-7D08-4432-A7F0-41CF1C09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5" y="204560"/>
            <a:ext cx="6838950" cy="529480"/>
          </a:xfrm>
        </p:spPr>
        <p:txBody>
          <a:bodyPr/>
          <a:lstStyle/>
          <a:p>
            <a:r>
              <a:rPr lang="fi-FI" dirty="0"/>
              <a:t>Päätuloksia: muovituotteet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7DD7A2-9E70-4067-9C3C-456864B76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4CFB2C-2AC5-44D3-80EC-C4F90ABA8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1930" y="834572"/>
            <a:ext cx="7992756" cy="378505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1400" dirty="0"/>
              <a:t>Muovituotteiden tuotantoa hallitsevat samat muovityypit kuin muoviraaka-aineiden tuotantoa. </a:t>
            </a:r>
          </a:p>
          <a:p>
            <a:pPr lvl="1">
              <a:lnSpc>
                <a:spcPct val="100000"/>
              </a:lnSpc>
            </a:pPr>
            <a:r>
              <a:rPr lang="fi-FI" sz="1400" dirty="0"/>
              <a:t>Enemmistö muovituotteista on polyeteeniä (68,7 %), polystyreeniä (10,5 %) ja polypropeenia (6,7 %) </a:t>
            </a:r>
          </a:p>
          <a:p>
            <a:pPr lvl="1">
              <a:lnSpc>
                <a:spcPct val="100000"/>
              </a:lnSpc>
            </a:pPr>
            <a:r>
              <a:rPr lang="fi-FI" sz="1400" dirty="0"/>
              <a:t>Tuoteryhmittäin tarkasteltuna:</a:t>
            </a:r>
          </a:p>
          <a:p>
            <a:pPr lvl="2">
              <a:lnSpc>
                <a:spcPct val="100000"/>
              </a:lnSpc>
            </a:pPr>
            <a:r>
              <a:rPr lang="fi-FI" sz="1400" dirty="0"/>
              <a:t>lähes 70 prosenttia lukeutuu erityyppisiin muovilevyihin ja kalvoihin ja 20 % muovipakkauksiin. Rakennusmuovien osuus valmistettujen muovituotteiden massasta on vain noin 4 prosenttia ja 10 % allokoituu muihin muovituotteisiin </a:t>
            </a:r>
          </a:p>
          <a:p>
            <a:pPr lvl="2">
              <a:lnSpc>
                <a:spcPct val="100000"/>
              </a:lnSpc>
            </a:pPr>
            <a:r>
              <a:rPr lang="fi-FI" sz="1400" dirty="0"/>
              <a:t>Levyjen ja kalvojen suurta osuutta selittää niiden runsas käyttö valmistavan teollisuuden välituotteina</a:t>
            </a:r>
          </a:p>
          <a:p>
            <a:pPr lvl="2">
              <a:lnSpc>
                <a:spcPct val="100000"/>
              </a:lnSpc>
            </a:pPr>
            <a:r>
              <a:rPr lang="fi-FI" sz="1400" dirty="0"/>
              <a:t>Rakennusmuovien matalaa osuutta tuotannosta selittää se, että enemmistö niistä tilastoidaan muussa yksikössä kuin massana eivätkä siksi sisälly analyysiin  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Muovituotteiden käyttäjäsektoreista merkittävimpiä toimialaryhmiä ovat:  </a:t>
            </a:r>
          </a:p>
          <a:p>
            <a:pPr lvl="1">
              <a:lnSpc>
                <a:spcPct val="100000"/>
              </a:lnSpc>
            </a:pPr>
            <a:r>
              <a:rPr lang="fi-FI" sz="1400" dirty="0"/>
              <a:t>Rakentaminen (41 %), valmistava teollisuus (26 %) ja vähittäiskauppa (11 %) </a:t>
            </a:r>
          </a:p>
          <a:p>
            <a:pPr lvl="1">
              <a:lnSpc>
                <a:spcPct val="100000"/>
              </a:lnSpc>
            </a:pPr>
            <a:r>
              <a:rPr lang="fi-FI" sz="1400" dirty="0"/>
              <a:t>Nämä kolme toimialaryhmää kattavat muovituotteiden käytöstä lähes 80 prosenttia 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Muovituotteita ilmoitetaan myös muissa yksiköissä kuin massana (kpl, m</a:t>
            </a:r>
            <a:r>
              <a:rPr lang="fi-FI" sz="1400" baseline="30000" dirty="0"/>
              <a:t>2</a:t>
            </a:r>
            <a:r>
              <a:rPr lang="fi-FI" sz="1400" dirty="0"/>
              <a:t>)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Koskee merkittäviä tuoteryhmiä kuten pakkauksia (esim. muovipullot) ja rakennusmuoveja</a:t>
            </a:r>
          </a:p>
          <a:p>
            <a:pPr lvl="1">
              <a:lnSpc>
                <a:spcPct val="100000"/>
              </a:lnSpc>
            </a:pPr>
            <a:r>
              <a:rPr lang="fi-FI" sz="1400" dirty="0"/>
              <a:t>Joudutaan poissulkemaan laskuista, aiheuttaa epävarmuutta ainevirta-arvioon </a:t>
            </a:r>
          </a:p>
          <a:p>
            <a:pPr>
              <a:lnSpc>
                <a:spcPct val="100000"/>
              </a:lnSpc>
            </a:pP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76605272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BE263-37F2-4A58-A6EE-93DC81FFB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5" y="317685"/>
            <a:ext cx="6838950" cy="787401"/>
          </a:xfrm>
        </p:spPr>
        <p:txBody>
          <a:bodyPr/>
          <a:lstStyle/>
          <a:p>
            <a:r>
              <a:rPr lang="fi-FI" dirty="0"/>
              <a:t>Yhteenveto tuloksista, kehittämiskohteita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546D9-FDC8-4200-BFB8-7132A068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362F2D-CAA2-4DAC-8791-10380CA31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2525" y="793377"/>
            <a:ext cx="7591420" cy="33931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1400" dirty="0"/>
              <a:t>Muovivirtapilotissa testattu ja kehitetty menetelmä osoittautui toimivaksi keinoksi tarkastella muovilajikohtaisia virtoja Suomen kansantaloudessa 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Muoviainevirtoja voidaan tarkastella muoviraaka-aineen valmistuksesta muovituotteiden valmistukseen ja edelleen jätteen syntyyn</a:t>
            </a:r>
          </a:p>
          <a:p>
            <a:pPr lvl="1">
              <a:lnSpc>
                <a:spcPct val="100000"/>
              </a:lnSpc>
            </a:pPr>
            <a:r>
              <a:rPr lang="fi-FI" sz="1200" dirty="0"/>
              <a:t>Eri aineistojen yhdisteleminen mahdollistaa ”zoomaamisen” tiettyihin tuotteisiin ja toimialoihin ja muoviraaka-aineen ja tuotteiden käyttöön eri toimialoilla 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Noin kaksi kolmasosaa muoviraaka-aineista pystyttiin luokittelemaan johonkin muoviraaka-ainetyyppiin/-lajiin. Noin kolmannesta aineistoista ei pystytty tyypittelemään tällä tavoin</a:t>
            </a:r>
          </a:p>
          <a:p>
            <a:pPr lvl="1">
              <a:lnSpc>
                <a:spcPct val="100000"/>
              </a:lnSpc>
            </a:pPr>
            <a:r>
              <a:rPr lang="fi-FI" sz="1200" dirty="0"/>
              <a:t>Ongelmana tunnistamisen kannalta ovat harvinaisemmat tai vähemmän käytetyt muovit, joiden yhteenlaskettu ainevirta voi silti olla huomionarvoinen</a:t>
            </a:r>
          </a:p>
          <a:p>
            <a:pPr lvl="1">
              <a:lnSpc>
                <a:spcPct val="100000"/>
              </a:lnSpc>
            </a:pPr>
            <a:r>
              <a:rPr lang="fi-FI" sz="1200" dirty="0"/>
              <a:t>Näitä muoviraaka-aineita käytettäneen esimerkiksi koneiden ja laitteiden muoviosien valmistuksessa yms. erityissovellutuksissa   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Ongelma (erityisesti muovituotteiden tapauksessa) on tuotelähtöinen, ei materiaalilähtöinen tilastointikäytäntö</a:t>
            </a:r>
          </a:p>
          <a:p>
            <a:pPr lvl="1">
              <a:lnSpc>
                <a:spcPct val="100000"/>
              </a:lnSpc>
            </a:pPr>
            <a:r>
              <a:rPr lang="fi-FI" sz="1200" dirty="0"/>
              <a:t>Vain osa tuotteista voidaan kohdentaa tietylle muovityypille</a:t>
            </a:r>
          </a:p>
          <a:p>
            <a:pPr lvl="1">
              <a:lnSpc>
                <a:spcPct val="100000"/>
              </a:lnSpc>
            </a:pPr>
            <a:r>
              <a:rPr lang="fi-FI" sz="1200" dirty="0"/>
              <a:t>Useammasta kuin yhdestä muovista koostuvia tuotteita ei eroteta</a:t>
            </a:r>
          </a:p>
          <a:p>
            <a:pPr lvl="1">
              <a:lnSpc>
                <a:spcPct val="100000"/>
              </a:lnSpc>
            </a:pPr>
            <a:r>
              <a:rPr lang="fi-FI" sz="1200" dirty="0"/>
              <a:t>Laajoja, tarkemmin määrittelemättömiä tuoteryhmiä on käytössä paljon (”Muut muovituotteet” yms.)</a:t>
            </a:r>
          </a:p>
          <a:p>
            <a:pPr lvl="2">
              <a:lnSpc>
                <a:spcPct val="100000"/>
              </a:lnSpc>
            </a:pPr>
            <a:r>
              <a:rPr lang="fi-FI" sz="1200" dirty="0"/>
              <a:t>Mahdotonta päätellä, millainen muovityppien jakauma ryhmän sisällä on </a:t>
            </a:r>
          </a:p>
          <a:p>
            <a:pPr>
              <a:lnSpc>
                <a:spcPct val="100000"/>
              </a:lnSpc>
            </a:pP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31567631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YKE PPT-POHJA 2017">
  <a:themeElements>
    <a:clrScheme name="SYKE">
      <a:dk1>
        <a:sysClr val="windowText" lastClr="000000"/>
      </a:dk1>
      <a:lt1>
        <a:sysClr val="window" lastClr="FFFFFF"/>
      </a:lt1>
      <a:dk2>
        <a:srgbClr val="68A8AA"/>
      </a:dk2>
      <a:lt2>
        <a:srgbClr val="9DCFEF"/>
      </a:lt2>
      <a:accent1>
        <a:srgbClr val="ABA395"/>
      </a:accent1>
      <a:accent2>
        <a:srgbClr val="D5A315"/>
      </a:accent2>
      <a:accent3>
        <a:srgbClr val="827C71"/>
      </a:accent3>
      <a:accent4>
        <a:srgbClr val="BBC122"/>
      </a:accent4>
      <a:accent5>
        <a:srgbClr val="BF621E"/>
      </a:accent5>
      <a:accent6>
        <a:srgbClr val="9D7B25"/>
      </a:accent6>
      <a:hlink>
        <a:srgbClr val="4F8083"/>
      </a:hlink>
      <a:folHlink>
        <a:srgbClr val="68A8AA"/>
      </a:folHlink>
    </a:clrScheme>
    <a:fontScheme name="SYK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YKE_ppt-pohja_FIN_16-9.pptx" id="{26365F77-DB42-43B6-B710-4AD25898F694}" vid="{D6CC6AEB-B971-4AF2-AF54-02DB44606FA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3cf92efc90fd97c5548b5b3f6d259d45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73a7f945de27690f0e5612b79736f6f4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967BD5-5075-43A4-84F4-DD3ED941DD36}">
  <ds:schemaRefs>
    <ds:schemaRef ds:uri="http://purl.org/dc/dcmitype/"/>
    <ds:schemaRef ds:uri="http://purl.org/dc/terms/"/>
    <ds:schemaRef ds:uri="ebb82943-49da-4504-a2f3-a33fb2eb95f1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2A0C3E3-97E7-4ED1-A393-0939F091DD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EED7BF-5B93-4CC1-82B6-CA2F4C2A4B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Mysteeri_Ainevirta</Template>
  <TotalTime>635</TotalTime>
  <Words>687</Words>
  <Application>Microsoft Office PowerPoint</Application>
  <PresentationFormat>On-screen Show (16:9)</PresentationFormat>
  <Paragraphs>93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Courier New</vt:lpstr>
      <vt:lpstr>Futura Bk BT</vt:lpstr>
      <vt:lpstr>Tahoma</vt:lpstr>
      <vt:lpstr>SYKE PPT-POHJA 2017</vt:lpstr>
      <vt:lpstr>Pilottitutkimus: muovien ainevirrat Suomessa</vt:lpstr>
      <vt:lpstr>Tutkimuksen taustaa ja tavoitteet</vt:lpstr>
      <vt:lpstr>Muovivirta-analyysin järjestelmäkuvaus</vt:lpstr>
      <vt:lpstr>Tietolähteet</vt:lpstr>
      <vt:lpstr>Päätuloksia: muoviraaka-aineet</vt:lpstr>
      <vt:lpstr>Päätuloksia: muovituotteet </vt:lpstr>
      <vt:lpstr>Yhteenveto tuloksista, kehittämiskohteita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Pilottitutkimus: muovien ainevirrat Suomessa v. 2019</dc:title>
  <dc:creator>Virkkunen Henri</dc:creator>
  <cp:lastModifiedBy>Virkkunen Henri</cp:lastModifiedBy>
  <cp:revision>47</cp:revision>
  <dcterms:created xsi:type="dcterms:W3CDTF">2021-12-13T11:42:59Z</dcterms:created>
  <dcterms:modified xsi:type="dcterms:W3CDTF">2021-12-14T08:27:47Z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</Properties>
</file>